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320" r:id="rId3"/>
    <p:sldId id="307" r:id="rId4"/>
    <p:sldId id="308" r:id="rId5"/>
    <p:sldId id="309" r:id="rId6"/>
    <p:sldId id="310" r:id="rId7"/>
    <p:sldId id="312" r:id="rId8"/>
    <p:sldId id="313" r:id="rId9"/>
    <p:sldId id="314" r:id="rId10"/>
    <p:sldId id="316" r:id="rId11"/>
    <p:sldId id="311" r:id="rId12"/>
    <p:sldId id="318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32461A-250E-4A29-9E9B-599CA3838FA1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E82007-CDD1-4BCF-B9F4-9D458EFEEFE1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A4F265-CA88-4C30-A9AD-02E6A5184734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23242C-D747-4ADD-80D8-99421268E3A8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85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Hemostasis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574726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Assist Prof. Luay A. Naeem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0" y="3352799"/>
            <a:ext cx="39965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"/>
            <a:ext cx="2626246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36669"/>
            <a:ext cx="4457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0" y="167640"/>
            <a:ext cx="4028543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485026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18301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7" y="198120"/>
            <a:ext cx="3866608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91" y="76200"/>
            <a:ext cx="671605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01034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Hemostasis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NewRomanPSMT"/>
              </a:rPr>
              <a:t>The arrest of bleeding, either by the natural processes of vasoconstriction and coagulation or by surgical means. Hemostasis </a:t>
            </a:r>
            <a:r>
              <a:rPr lang="en-US" sz="3600" dirty="0">
                <a:solidFill>
                  <a:srgbClr val="000000"/>
                </a:solidFill>
                <a:latin typeface="TimesNewRomanPSMT"/>
              </a:rPr>
              <a:t>is a complex process that involves platelet activation </a:t>
            </a:r>
            <a:r>
              <a:rPr lang="en-US" sz="3600" dirty="0" smtClean="0">
                <a:solidFill>
                  <a:srgbClr val="000000"/>
                </a:solidFill>
                <a:latin typeface="TimesNewRomanPSMT"/>
              </a:rPr>
              <a:t>and circulating </a:t>
            </a:r>
            <a:r>
              <a:rPr lang="en-US" sz="3600" dirty="0">
                <a:solidFill>
                  <a:srgbClr val="000000"/>
                </a:solidFill>
                <a:latin typeface="TimesNewRomanPSMT"/>
              </a:rPr>
              <a:t>clotting factors which stop bleeding</a:t>
            </a: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4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NewRomanPSMT"/>
              </a:rPr>
              <a:t>Hemostasis entails three mechanisms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1676400"/>
            <a:ext cx="8210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A. Vascular </a:t>
            </a:r>
            <a:r>
              <a:rPr lang="en-US" sz="3600" dirty="0" smtClean="0">
                <a:latin typeface="TimesNewRomanPSMT"/>
              </a:rPr>
              <a:t>spasm</a:t>
            </a:r>
            <a:endParaRPr lang="en-US" sz="3600" dirty="0">
              <a:latin typeface="TimesNewRomanPSMT"/>
            </a:endParaRPr>
          </a:p>
          <a:p>
            <a:r>
              <a:rPr lang="en-US" sz="3600" dirty="0">
                <a:latin typeface="TimesNewRomanPSMT"/>
              </a:rPr>
              <a:t>B. Platelet </a:t>
            </a:r>
            <a:r>
              <a:rPr lang="en-US" sz="3600" dirty="0" smtClean="0">
                <a:latin typeface="TimesNewRomanPSMT"/>
              </a:rPr>
              <a:t>plug formation </a:t>
            </a:r>
            <a:endParaRPr lang="en-US" sz="3600" dirty="0">
              <a:latin typeface="TimesNewRomanPSMT"/>
            </a:endParaRPr>
          </a:p>
          <a:p>
            <a:r>
              <a:rPr lang="en-US" sz="3600" dirty="0">
                <a:latin typeface="TimesNewRomanPSMT"/>
              </a:rPr>
              <a:t>C. Blood clotting (coagulation)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69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TimesNewRomanPS-BoldMT"/>
            </a:endParaRPr>
          </a:p>
          <a:p>
            <a:r>
              <a:rPr lang="en-US" sz="3600" b="1" dirty="0" smtClean="0">
                <a:latin typeface="TimesNewRomanPS-BoldMT"/>
              </a:rPr>
              <a:t>There </a:t>
            </a:r>
            <a:r>
              <a:rPr lang="en-US" sz="3600" b="1" dirty="0">
                <a:latin typeface="TimesNewRomanPS-BoldMT"/>
              </a:rPr>
              <a:t>are three factors involved </a:t>
            </a:r>
            <a:r>
              <a:rPr lang="en-US" sz="3600" b="1" dirty="0" smtClean="0">
                <a:latin typeface="TimesNewRomanPS-BoldMT"/>
              </a:rPr>
              <a:t>in the spontaneously arrest </a:t>
            </a:r>
            <a:r>
              <a:rPr lang="en-US" sz="3600" b="1" dirty="0">
                <a:latin typeface="TimesNewRomanPS-BoldMT"/>
              </a:rPr>
              <a:t>of </a:t>
            </a:r>
            <a:r>
              <a:rPr lang="en-US" sz="3600" b="1" dirty="0" smtClean="0">
                <a:latin typeface="TimesNewRomanPS-BoldMT"/>
              </a:rPr>
              <a:t>bleeding: </a:t>
            </a:r>
          </a:p>
          <a:p>
            <a:r>
              <a:rPr lang="en-US" sz="3600" dirty="0" smtClean="0">
                <a:latin typeface="TimesNewRomanPSMT"/>
              </a:rPr>
              <a:t>1. Extravascular</a:t>
            </a:r>
            <a:r>
              <a:rPr lang="en-US" sz="3600" dirty="0">
                <a:latin typeface="TimesNewRomanPSMT"/>
              </a:rPr>
              <a:t>: It is primary concerned with location of </a:t>
            </a:r>
            <a:r>
              <a:rPr lang="en-US" sz="3600" dirty="0" smtClean="0">
                <a:latin typeface="TimesNewRomanPSMT"/>
              </a:rPr>
              <a:t>the vessel.</a:t>
            </a:r>
            <a:endParaRPr lang="en-US" sz="3600" dirty="0">
              <a:latin typeface="TimesNewRomanPSMT"/>
            </a:endParaRPr>
          </a:p>
          <a:p>
            <a:r>
              <a:rPr lang="en-US" sz="3600" dirty="0">
                <a:latin typeface="TimesNewRomanPSMT"/>
              </a:rPr>
              <a:t>2. </a:t>
            </a:r>
            <a:r>
              <a:rPr lang="en-US" sz="3600" dirty="0" smtClean="0">
                <a:latin typeface="TimesNewRomanPSMT"/>
              </a:rPr>
              <a:t>Vascular.</a:t>
            </a:r>
            <a:endParaRPr lang="en-US" sz="3600" dirty="0">
              <a:latin typeface="TimesNewRomanPSMT"/>
            </a:endParaRPr>
          </a:p>
          <a:p>
            <a:r>
              <a:rPr lang="en-US" sz="3600" dirty="0">
                <a:latin typeface="TimesNewRomanPSMT"/>
              </a:rPr>
              <a:t>3. Intravascular: blood clot </a:t>
            </a:r>
            <a:r>
              <a:rPr lang="en-US" sz="3600" dirty="0" smtClean="0">
                <a:latin typeface="TimesNewRomanPSMT"/>
              </a:rPr>
              <a:t>factors become activate.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514599" y="362634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Hemostasis</a:t>
            </a:r>
          </a:p>
        </p:txBody>
      </p:sp>
    </p:spTree>
    <p:extLst>
      <p:ext uri="{BB962C8B-B14F-4D97-AF65-F5344CB8AC3E}">
        <p14:creationId xmlns:p14="http://schemas.microsoft.com/office/powerpoint/2010/main" val="16254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" y="3810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    Mechanical 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arrest of hemorrhage</a:t>
            </a:r>
          </a:p>
          <a:p>
            <a:pPr algn="just"/>
            <a:r>
              <a:rPr lang="en-US" sz="3600" b="1" dirty="0">
                <a:latin typeface="TimesNewRomanPS-BoldMT"/>
              </a:rPr>
              <a:t>1. </a:t>
            </a:r>
            <a:r>
              <a:rPr lang="en-US" sz="3600" dirty="0">
                <a:latin typeface="TimesNewRomanPSMT"/>
              </a:rPr>
              <a:t>By applying pressure to the bleeding points with </a:t>
            </a:r>
            <a:r>
              <a:rPr lang="en-US" sz="3600" dirty="0" smtClean="0">
                <a:latin typeface="TimesNewRomanPSMT"/>
              </a:rPr>
              <a:t>gauze sponges</a:t>
            </a:r>
            <a:r>
              <a:rPr lang="en-US" sz="3600" dirty="0">
                <a:latin typeface="TimesNewRomanPSMT"/>
              </a:rPr>
              <a:t>. Once a thrombus has formed, the sponge should </a:t>
            </a:r>
            <a:r>
              <a:rPr lang="en-US" sz="3600" dirty="0" smtClean="0">
                <a:latin typeface="TimesNewRomanPSMT"/>
              </a:rPr>
              <a:t>be gently </a:t>
            </a:r>
            <a:r>
              <a:rPr lang="en-US" sz="3600" dirty="0">
                <a:latin typeface="TimesNewRomanPSMT"/>
              </a:rPr>
              <a:t>removed to prevent disrupting clots.</a:t>
            </a:r>
          </a:p>
          <a:p>
            <a:pPr algn="just"/>
            <a:r>
              <a:rPr lang="en-US" sz="3600" dirty="0">
                <a:latin typeface="TimesNewRomanPSMT"/>
              </a:rPr>
              <a:t>2. End of </a:t>
            </a:r>
            <a:r>
              <a:rPr lang="en-US" sz="3600" dirty="0" smtClean="0">
                <a:latin typeface="TimesNewRomanPSMT"/>
              </a:rPr>
              <a:t>B.V. </a:t>
            </a:r>
            <a:r>
              <a:rPr lang="en-US" sz="3600" dirty="0">
                <a:latin typeface="TimesNewRomanPSMT"/>
              </a:rPr>
              <a:t>may be crushed with </a:t>
            </a:r>
            <a:r>
              <a:rPr lang="en-US" sz="3600" dirty="0" smtClean="0">
                <a:latin typeface="TimesNewRomanPSMT"/>
              </a:rPr>
              <a:t>a hemostatic </a:t>
            </a:r>
            <a:r>
              <a:rPr lang="en-US" sz="3600" dirty="0">
                <a:latin typeface="TimesNewRomanPSMT"/>
              </a:rPr>
              <a:t>forceps</a:t>
            </a:r>
          </a:p>
          <a:p>
            <a:pPr algn="just"/>
            <a:r>
              <a:rPr lang="en-US" sz="3600" dirty="0">
                <a:latin typeface="TimesNewRomanPSMT"/>
              </a:rPr>
              <a:t>3. Torsion after crushing twisting the vessel before </a:t>
            </a:r>
            <a:r>
              <a:rPr lang="en-US" sz="3600" dirty="0" smtClean="0">
                <a:latin typeface="TimesNewRomanPSMT"/>
              </a:rPr>
              <a:t>releasing forceps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8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NewRomanPSMT"/>
              </a:rPr>
              <a:t>4. Ligation: this involves tying the end of a blood vessel </a:t>
            </a:r>
            <a:r>
              <a:rPr lang="en-US" sz="3200" dirty="0" smtClean="0">
                <a:latin typeface="TimesNewRomanPSMT"/>
              </a:rPr>
              <a:t>to prevent </a:t>
            </a:r>
            <a:r>
              <a:rPr lang="en-US" sz="3200" dirty="0">
                <a:latin typeface="TimesNewRomanPSMT"/>
              </a:rPr>
              <a:t>further escape of blood. Double ligatures </a:t>
            </a:r>
            <a:r>
              <a:rPr lang="en-US" sz="3200" dirty="0" smtClean="0">
                <a:latin typeface="TimesNewRomanPSMT"/>
              </a:rPr>
              <a:t>are recommended </a:t>
            </a:r>
            <a:r>
              <a:rPr lang="en-US" sz="3200" dirty="0">
                <a:latin typeface="TimesNewRomanPSMT"/>
              </a:rPr>
              <a:t>for larger vessels, particularly arteries.</a:t>
            </a:r>
          </a:p>
          <a:p>
            <a:pPr algn="just"/>
            <a:r>
              <a:rPr lang="en-US" sz="3200" dirty="0" err="1">
                <a:latin typeface="TimesNewRomanPSMT"/>
              </a:rPr>
              <a:t>Transfixation</a:t>
            </a:r>
            <a:r>
              <a:rPr lang="en-US" sz="3200" dirty="0">
                <a:latin typeface="TimesNewRomanPSMT"/>
              </a:rPr>
              <a:t> ligatures may be indicated for larger vessels </a:t>
            </a:r>
            <a:r>
              <a:rPr lang="en-US" sz="3200" dirty="0" smtClean="0">
                <a:latin typeface="TimesNewRomanPSMT"/>
              </a:rPr>
              <a:t>to prevent </a:t>
            </a:r>
            <a:r>
              <a:rPr lang="en-US" sz="3200" dirty="0">
                <a:latin typeface="TimesNewRomanPSMT"/>
              </a:rPr>
              <a:t>the ligature from slipping off the vessel end. </a:t>
            </a:r>
            <a:r>
              <a:rPr lang="en-US" sz="3200" dirty="0" smtClean="0">
                <a:latin typeface="TimesNewRomanPSMT"/>
              </a:rPr>
              <a:t>Using the </a:t>
            </a:r>
            <a:r>
              <a:rPr lang="en-US" sz="3200" dirty="0">
                <a:latin typeface="TimesNewRomanPSMT"/>
              </a:rPr>
              <a:t>smallest suture possible for vessel ligation improves </a:t>
            </a:r>
            <a:r>
              <a:rPr lang="en-US" sz="3200" dirty="0" smtClean="0">
                <a:latin typeface="TimesNewRomanPSMT"/>
              </a:rPr>
              <a:t>knot security.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NewRomanPSMT"/>
              </a:rPr>
              <a:t>5. Suturing: Is used primarily to appose wound 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2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NewRomanPSMT"/>
            </a:endParaRPr>
          </a:p>
          <a:p>
            <a:pPr algn="just"/>
            <a:r>
              <a:rPr lang="en-US" sz="3600" dirty="0">
                <a:latin typeface="TimesNewRomanPSMT"/>
              </a:rPr>
              <a:t>6. Tourniquet: Applying compression with constricting band. </a:t>
            </a:r>
            <a:r>
              <a:rPr lang="en-US" sz="3600" dirty="0" smtClean="0">
                <a:latin typeface="TimesNewRomanPSMT"/>
              </a:rPr>
              <a:t>It should </a:t>
            </a:r>
            <a:r>
              <a:rPr lang="en-US" sz="3600" dirty="0">
                <a:latin typeface="TimesNewRomanPSMT"/>
              </a:rPr>
              <a:t>be short time </a:t>
            </a:r>
            <a:r>
              <a:rPr lang="en-US" sz="3600" dirty="0" smtClean="0">
                <a:latin typeface="TimesNewRomanPSMT"/>
              </a:rPr>
              <a:t>and never </a:t>
            </a:r>
            <a:r>
              <a:rPr lang="en-US" sz="3600" dirty="0">
                <a:latin typeface="TimesNewRomanPSMT"/>
              </a:rPr>
              <a:t>when other means </a:t>
            </a:r>
            <a:r>
              <a:rPr lang="en-US" sz="3600" dirty="0" smtClean="0">
                <a:latin typeface="TimesNewRomanPSMT"/>
              </a:rPr>
              <a:t>of hemostasis </a:t>
            </a:r>
            <a:r>
              <a:rPr lang="en-US" sz="3600" dirty="0">
                <a:latin typeface="TimesNewRomanPSMT"/>
              </a:rPr>
              <a:t>are </a:t>
            </a:r>
            <a:r>
              <a:rPr lang="en-US" sz="3600" dirty="0" err="1">
                <a:latin typeface="TimesNewRomanPSMT"/>
              </a:rPr>
              <a:t>avaliable</a:t>
            </a:r>
            <a:r>
              <a:rPr lang="en-US" dirty="0" smtClean="0">
                <a:latin typeface="TimesNewRomanPSMT"/>
              </a:rPr>
              <a:t>.</a:t>
            </a:r>
          </a:p>
          <a:p>
            <a:pPr lvl="0" algn="just"/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7.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Hemostasis with topically applied substance: Astringent effect on tissue and BV. They are applied topically to </a:t>
            </a:r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small cuts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and abrasions Ex</a:t>
            </a:r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NewRomanPSMT"/>
              </a:rPr>
              <a:t>Glacal</a:t>
            </a:r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acetic acid, silver nitrite, ferric sulfate, and alum.</a:t>
            </a:r>
            <a:endParaRPr lang="en-US" sz="3600" dirty="0">
              <a:solidFill>
                <a:prstClr val="black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NewRomanPSMT"/>
              </a:rPr>
              <a:t>8. </a:t>
            </a:r>
            <a:r>
              <a:rPr lang="en-US" sz="3200" dirty="0" err="1">
                <a:latin typeface="TimesNewRomanPSMT"/>
              </a:rPr>
              <a:t>Electrosurgery</a:t>
            </a:r>
            <a:r>
              <a:rPr lang="en-US" sz="3200" dirty="0">
                <a:latin typeface="TimesNewRomanPSMT"/>
              </a:rPr>
              <a:t> and </a:t>
            </a:r>
            <a:r>
              <a:rPr lang="en-US" sz="3200" dirty="0" err="1">
                <a:latin typeface="TimesNewRomanPSMT"/>
              </a:rPr>
              <a:t>electrocoagulat:ion</a:t>
            </a:r>
            <a:r>
              <a:rPr lang="en-US" sz="3200" dirty="0">
                <a:latin typeface="TimesNewRomanPSMT"/>
              </a:rPr>
              <a:t>: intensive heat </a:t>
            </a:r>
            <a:r>
              <a:rPr lang="en-US" sz="3200" dirty="0" smtClean="0">
                <a:latin typeface="TimesNewRomanPSMT"/>
              </a:rPr>
              <a:t>burns tissue </a:t>
            </a:r>
            <a:r>
              <a:rPr lang="en-US" sz="3200" dirty="0">
                <a:latin typeface="TimesNewRomanPSMT"/>
              </a:rPr>
              <a:t>and the coagulated tissues act as a plug. A </a:t>
            </a:r>
            <a:r>
              <a:rPr lang="en-US" sz="3200" dirty="0" err="1" smtClean="0">
                <a:latin typeface="TimesNewRomanPSMT"/>
              </a:rPr>
              <a:t>highfrequency</a:t>
            </a:r>
            <a:r>
              <a:rPr lang="en-US" sz="3200" dirty="0" smtClean="0">
                <a:latin typeface="TimesNewRomanPSMT"/>
              </a:rPr>
              <a:t> electric </a:t>
            </a:r>
            <a:r>
              <a:rPr lang="en-US" sz="3200" dirty="0">
                <a:latin typeface="TimesNewRomanPSMT"/>
              </a:rPr>
              <a:t>current is used to cut tissue and </a:t>
            </a:r>
            <a:r>
              <a:rPr lang="en-US" sz="3200" dirty="0" smtClean="0">
                <a:latin typeface="TimesNewRomanPSMT"/>
              </a:rPr>
              <a:t>low voltage </a:t>
            </a:r>
            <a:r>
              <a:rPr lang="en-US" sz="3200" dirty="0">
                <a:latin typeface="TimesNewRomanPSMT"/>
              </a:rPr>
              <a:t>is used for coagulation. Electrocautery refers to </a:t>
            </a:r>
            <a:r>
              <a:rPr lang="en-US" sz="3200" dirty="0" smtClean="0">
                <a:latin typeface="TimesNewRomanPSMT"/>
              </a:rPr>
              <a:t>direct current </a:t>
            </a:r>
            <a:r>
              <a:rPr lang="en-US" sz="3200" dirty="0">
                <a:latin typeface="TimesNewRomanPSMT"/>
              </a:rPr>
              <a:t>whereas </a:t>
            </a:r>
            <a:r>
              <a:rPr lang="en-US" sz="3200" dirty="0" err="1">
                <a:latin typeface="TimesNewRomanPSMT"/>
              </a:rPr>
              <a:t>electrosurgery</a:t>
            </a:r>
            <a:r>
              <a:rPr lang="en-US" sz="3200" dirty="0">
                <a:latin typeface="TimesNewRomanPSMT"/>
              </a:rPr>
              <a:t> uses alternating </a:t>
            </a:r>
            <a:r>
              <a:rPr lang="en-US" sz="3200" dirty="0" smtClean="0">
                <a:latin typeface="TimesNewRomanPSMT"/>
              </a:rPr>
              <a:t>current. </a:t>
            </a:r>
          </a:p>
          <a:p>
            <a:r>
              <a:rPr lang="en-US" sz="3200" dirty="0" smtClean="0">
                <a:latin typeface="TimesNewRomanPSMT"/>
              </a:rPr>
              <a:t>During </a:t>
            </a:r>
            <a:r>
              <a:rPr lang="en-US" sz="3200" dirty="0">
                <a:latin typeface="TimesNewRomanPSMT"/>
              </a:rPr>
              <a:t>electrocautery, current does not enter the </a:t>
            </a:r>
            <a:r>
              <a:rPr lang="en-US" sz="3200" dirty="0" smtClean="0">
                <a:latin typeface="TimesNewRomanPSMT"/>
              </a:rPr>
              <a:t>patient's body</a:t>
            </a:r>
            <a:r>
              <a:rPr lang="en-US" sz="3200" dirty="0">
                <a:latin typeface="TimesNewRomanPSMT"/>
              </a:rPr>
              <a:t>. Only the heated wire comes in contact with tissue. </a:t>
            </a:r>
            <a:r>
              <a:rPr lang="en-US" sz="3200" dirty="0" smtClean="0">
                <a:latin typeface="TimesNewRomanPSMT"/>
              </a:rPr>
              <a:t>In </a:t>
            </a:r>
            <a:r>
              <a:rPr lang="en-US" sz="3200" dirty="0" err="1" smtClean="0">
                <a:latin typeface="TimesNewRomanPSMT"/>
              </a:rPr>
              <a:t>electrosurgery</a:t>
            </a:r>
            <a:r>
              <a:rPr lang="en-US" sz="3200" dirty="0">
                <a:latin typeface="TimesNewRomanPSMT"/>
              </a:rPr>
              <a:t>, the patient is included in the circuit </a:t>
            </a:r>
            <a:r>
              <a:rPr lang="en-US" sz="3200" dirty="0" smtClean="0">
                <a:latin typeface="TimesNewRomanPSMT"/>
              </a:rPr>
              <a:t>and current </a:t>
            </a:r>
            <a:r>
              <a:rPr lang="en-US" sz="3200" dirty="0">
                <a:latin typeface="TimesNewRomanPSMT"/>
              </a:rPr>
              <a:t>enters the patient's body</a:t>
            </a:r>
            <a:r>
              <a:rPr lang="en-US" sz="2800" dirty="0">
                <a:latin typeface="TimesNewRomanPSM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572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NewRomanPSMT"/>
              </a:rPr>
              <a:t>9. Specific coagulants: </a:t>
            </a:r>
            <a:r>
              <a:rPr lang="en-US" sz="3600" dirty="0" err="1">
                <a:latin typeface="TimesNewRomanPSMT"/>
              </a:rPr>
              <a:t>Gelfoam</a:t>
            </a:r>
            <a:r>
              <a:rPr lang="en-US" sz="3600" dirty="0">
                <a:latin typeface="TimesNewRomanPSMT"/>
              </a:rPr>
              <a:t> is </a:t>
            </a:r>
            <a:r>
              <a:rPr lang="en-US" sz="3600" dirty="0" smtClean="0">
                <a:latin typeface="TimesNewRomanPSMT"/>
              </a:rPr>
              <a:t>sponge like </a:t>
            </a:r>
            <a:r>
              <a:rPr lang="en-US" sz="3600" dirty="0">
                <a:latin typeface="TimesNewRomanPSMT"/>
              </a:rPr>
              <a:t>substance </a:t>
            </a:r>
            <a:r>
              <a:rPr lang="en-US" sz="3600" dirty="0" smtClean="0">
                <a:latin typeface="TimesNewRomanPSMT"/>
              </a:rPr>
              <a:t>which provides </a:t>
            </a:r>
            <a:r>
              <a:rPr lang="en-US" sz="3600" dirty="0">
                <a:latin typeface="TimesNewRomanPSMT"/>
              </a:rPr>
              <a:t>a large surface on which blood will clot. Bone </a:t>
            </a:r>
            <a:r>
              <a:rPr lang="en-US" sz="3600" dirty="0" smtClean="0">
                <a:latin typeface="TimesNewRomanPSMT"/>
              </a:rPr>
              <a:t>wax can </a:t>
            </a:r>
            <a:r>
              <a:rPr lang="en-US" sz="3600" dirty="0">
                <a:latin typeface="TimesNewRomanPSMT"/>
              </a:rPr>
              <a:t>be used to arrest bleeding in bone or cartilage.</a:t>
            </a:r>
          </a:p>
          <a:p>
            <a:pPr algn="just"/>
            <a:r>
              <a:rPr lang="en-US" sz="3600" dirty="0">
                <a:latin typeface="TimesNewRomanPSMT"/>
              </a:rPr>
              <a:t>10. Systemic hemostasis agents: </a:t>
            </a:r>
            <a:r>
              <a:rPr lang="en-US" sz="3600" dirty="0" smtClean="0">
                <a:latin typeface="TimesNewRomanPSMT"/>
              </a:rPr>
              <a:t>Substances administered systemically </a:t>
            </a:r>
            <a:r>
              <a:rPr lang="en-US" sz="3600" dirty="0">
                <a:latin typeface="TimesNewRomanPSMT"/>
              </a:rPr>
              <a:t>usually are beneficial only when they </a:t>
            </a:r>
            <a:r>
              <a:rPr lang="en-US" sz="3600" dirty="0" smtClean="0">
                <a:latin typeface="TimesNewRomanPSMT"/>
              </a:rPr>
              <a:t>are deficient</a:t>
            </a:r>
            <a:r>
              <a:rPr lang="en-US" sz="3600" dirty="0">
                <a:latin typeface="TimesNewRomanPSMT"/>
              </a:rPr>
              <a:t>. </a:t>
            </a:r>
            <a:r>
              <a:rPr lang="en-US" sz="3600" dirty="0" err="1">
                <a:latin typeface="TimesNewRomanPSMT"/>
              </a:rPr>
              <a:t>Vitamine</a:t>
            </a:r>
            <a:r>
              <a:rPr lang="en-US" sz="3600" dirty="0">
                <a:latin typeface="TimesNewRomanPSMT"/>
              </a:rPr>
              <a:t> K is necessary for formation </a:t>
            </a:r>
            <a:r>
              <a:rPr lang="en-US" sz="3600" dirty="0" smtClean="0">
                <a:latin typeface="TimesNewRomanPSMT"/>
              </a:rPr>
              <a:t>of prothrombin</a:t>
            </a:r>
            <a:r>
              <a:rPr lang="en-US" sz="3600" dirty="0">
                <a:latin typeface="TimesNewRomanPSMT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65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627</TotalTime>
  <Words>448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Clarity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activities</dc:title>
  <dc:creator>LOAY</dc:creator>
  <cp:lastModifiedBy>LOAY</cp:lastModifiedBy>
  <cp:revision>44</cp:revision>
  <dcterms:created xsi:type="dcterms:W3CDTF">2015-04-03T20:14:18Z</dcterms:created>
  <dcterms:modified xsi:type="dcterms:W3CDTF">2018-12-05T15:57:15Z</dcterms:modified>
</cp:coreProperties>
</file>